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331" r:id="rId2"/>
    <p:sldId id="333" r:id="rId3"/>
    <p:sldId id="257" r:id="rId4"/>
    <p:sldId id="340" r:id="rId5"/>
    <p:sldId id="341" r:id="rId6"/>
    <p:sldId id="345" r:id="rId7"/>
    <p:sldId id="337" r:id="rId8"/>
    <p:sldId id="348" r:id="rId9"/>
    <p:sldId id="342" r:id="rId10"/>
    <p:sldId id="334" r:id="rId11"/>
    <p:sldId id="346" r:id="rId12"/>
    <p:sldId id="347" r:id="rId13"/>
    <p:sldId id="344" r:id="rId14"/>
    <p:sldId id="335" r:id="rId15"/>
    <p:sldId id="336" r:id="rId16"/>
    <p:sldId id="349" r:id="rId17"/>
    <p:sldId id="339" r:id="rId18"/>
    <p:sldId id="343" r:id="rId19"/>
    <p:sldId id="33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663300"/>
    <a:srgbClr val="FFFFFF"/>
    <a:srgbClr val="DAE3F3"/>
    <a:srgbClr val="660066"/>
    <a:srgbClr val="CCCCFF"/>
    <a:srgbClr val="9933FF"/>
    <a:srgbClr val="B24F45"/>
    <a:srgbClr val="F37A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93824" autoAdjust="0"/>
  </p:normalViewPr>
  <p:slideViewPr>
    <p:cSldViewPr snapToGrid="0">
      <p:cViewPr varScale="1">
        <p:scale>
          <a:sx n="106" d="100"/>
          <a:sy n="106"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2025/3/21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smooth and continuous motions.</a:t>
            </a:r>
          </a:p>
          <a:p>
            <a:r>
              <a:rPr lang="en-US" altLang="zh-TW" dirty="0"/>
              <a:t>By 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16</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defining the Velocity Obstacle (VO) region, </a:t>
            </a:r>
            <a:r>
              <a:rPr lang="en-US" altLang="zh-TW" sz="1800" b="0" i="0" u="none" strike="noStrike" dirty="0">
                <a:solidFill>
                  <a:srgbClr val="000000"/>
                </a:solidFill>
                <a:effectLst/>
                <a:latin typeface="Calibri" panose="020F0502020204030204" pitchFamily="34" charset="0"/>
              </a:rPr>
              <a:t>the algorithm has to help an AMR </a:t>
            </a:r>
            <a:r>
              <a:rPr lang="en-US" altLang="zh-TW" dirty="0"/>
              <a:t>find the optimal motion to avoid obstacles while still progressing toward its goal. Essentially, this becomes an optimization problem.</a:t>
            </a:r>
          </a:p>
          <a:p>
            <a:endParaRPr lang="en-US" altLang="zh-TW" dirty="0"/>
          </a:p>
          <a:p>
            <a:r>
              <a:rPr lang="en-US" altLang="zh-TW" dirty="0"/>
              <a:t>Conventional VO methods determine the robot's next motion at each time step and continuously adjust it in the following optimization cycle. </a:t>
            </a:r>
          </a:p>
          <a:p>
            <a:r>
              <a:rPr lang="en-US" altLang="zh-TW" dirty="0"/>
              <a:t>The design variable in this approach is the robot’s next motion. </a:t>
            </a:r>
          </a:p>
          <a:p>
            <a:r>
              <a:rPr lang="en-US" altLang="zh-TW" dirty="0"/>
              <a:t>Algorithm’s goal is to find the feasible velocity closest to the ideal velocity but outside the danger region. </a:t>
            </a:r>
          </a:p>
          <a:p>
            <a:r>
              <a:rPr lang="en-US" altLang="zh-TW" dirty="0"/>
              <a:t>To achieve this, a VO constraint function is defined. If a motion falls within the VO region, the function's value will be greater than zero, indicating a potential collision. The optimization problem is therefore subject to the condition that the function value must be less than zero, ensuring collision-free motion. </a:t>
            </a:r>
          </a:p>
          <a:p>
            <a:r>
              <a:rPr lang="en-US" altLang="zh-TW" dirty="0"/>
              <a:t>Thus, the optimal velocity for the robot's next step will lie within the dynamic feasible region and outside the VO.</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(VO) method.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2025/3/21</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2025/3/21</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2025/3/21</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21.png"/></Relationships>
</file>

<file path=ppt/slides/_rels/slide11.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0.xml"/><Relationship Id="rId29"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35.png"/><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34.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3.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32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37.png"/><Relationship Id="rId10" Type="http://schemas.openxmlformats.org/officeDocument/2006/relationships/image" Target="../media/image60.png"/><Relationship Id="rId4" Type="http://schemas.openxmlformats.org/officeDocument/2006/relationships/image" Target="../media/image36.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0.gif"/><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0D5C736-6C57-4324-984A-7698E0837C83}"/>
              </a:ext>
            </a:extLst>
          </p:cNvPr>
          <p:cNvSpPr/>
          <p:nvPr/>
        </p:nvSpPr>
        <p:spPr>
          <a:xfrm>
            <a:off x="2336479" y="1977801"/>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F0450E5D-A14F-4510-B90E-7A3140CDFB00}"/>
              </a:ext>
            </a:extLst>
          </p:cNvPr>
          <p:cNvSpPr txBox="1"/>
          <p:nvPr/>
        </p:nvSpPr>
        <p:spPr>
          <a:xfrm>
            <a:off x="2743059" y="1584101"/>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Prediction</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10</a:t>
            </a:fld>
            <a:endParaRPr lang="zh-TW" altLang="en-US" sz="1400" dirty="0">
              <a:solidFill>
                <a:srgbClr val="FFFF00"/>
              </a:solidFill>
            </a:endParaRPr>
          </a:p>
        </p:txBody>
      </p:sp>
      <p:grpSp>
        <p:nvGrpSpPr>
          <p:cNvPr id="9" name="群組 8">
            <a:extLst>
              <a:ext uri="{FF2B5EF4-FFF2-40B4-BE49-F238E27FC236}">
                <a16:creationId xmlns:a16="http://schemas.microsoft.com/office/drawing/2014/main" id="{BA05D54E-38FE-473A-AB2D-49C075BB446E}"/>
              </a:ext>
            </a:extLst>
          </p:cNvPr>
          <p:cNvGrpSpPr/>
          <p:nvPr/>
        </p:nvGrpSpPr>
        <p:grpSpPr>
          <a:xfrm>
            <a:off x="6832615" y="2261270"/>
            <a:ext cx="5003785" cy="3143317"/>
            <a:chOff x="5079120" y="543253"/>
            <a:chExt cx="5003785" cy="3143317"/>
          </a:xfrm>
        </p:grpSpPr>
        <p:sp>
          <p:nvSpPr>
            <p:cNvPr id="10" name="橢圓 9">
              <a:extLst>
                <a:ext uri="{FF2B5EF4-FFF2-40B4-BE49-F238E27FC236}">
                  <a16:creationId xmlns:a16="http://schemas.microsoft.com/office/drawing/2014/main" id="{534A7F46-EBB5-4BBE-A886-A58C81A75225}"/>
                </a:ext>
              </a:extLst>
            </p:cNvPr>
            <p:cNvSpPr/>
            <p:nvPr/>
          </p:nvSpPr>
          <p:spPr>
            <a:xfrm>
              <a:off x="5079120" y="2246570"/>
              <a:ext cx="1440000" cy="1440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B2D8F66A-8F5E-485F-AA09-0E0587AC8E26}"/>
                </a:ext>
              </a:extLst>
            </p:cNvPr>
            <p:cNvSpPr/>
            <p:nvPr/>
          </p:nvSpPr>
          <p:spPr>
            <a:xfrm>
              <a:off x="5784102" y="1827132"/>
              <a:ext cx="1296000" cy="1296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3F278DFB-08EA-4EFC-B233-44271EB3AB7B}"/>
                </a:ext>
              </a:extLst>
            </p:cNvPr>
            <p:cNvSpPr/>
            <p:nvPr/>
          </p:nvSpPr>
          <p:spPr>
            <a:xfrm>
              <a:off x="6468102" y="1561474"/>
              <a:ext cx="1152000" cy="1152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F8AB909A-2354-413D-B9FB-B7348E6F67FE}"/>
                </a:ext>
              </a:extLst>
            </p:cNvPr>
            <p:cNvSpPr/>
            <p:nvPr/>
          </p:nvSpPr>
          <p:spPr>
            <a:xfrm>
              <a:off x="7177460" y="1421482"/>
              <a:ext cx="1008000" cy="1008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5F6356B2-0932-492D-87D0-2D8837E01C0D}"/>
                </a:ext>
              </a:extLst>
            </p:cNvPr>
            <p:cNvSpPr/>
            <p:nvPr/>
          </p:nvSpPr>
          <p:spPr>
            <a:xfrm>
              <a:off x="8013843" y="1396800"/>
              <a:ext cx="864000" cy="86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EA05628-F51F-4516-BA41-1152E3957AB7}"/>
                </a:ext>
              </a:extLst>
            </p:cNvPr>
            <p:cNvSpPr txBox="1"/>
            <p:nvPr/>
          </p:nvSpPr>
          <p:spPr>
            <a:xfrm>
              <a:off x="8512151" y="2362284"/>
              <a:ext cx="1570754" cy="923330"/>
            </a:xfrm>
            <a:prstGeom prst="rect">
              <a:avLst/>
            </a:prstGeom>
            <a:noFill/>
          </p:spPr>
          <p:txBody>
            <a:bodyPr wrap="square" rtlCol="0">
              <a:spAutoFit/>
            </a:bodyPr>
            <a:lstStyle/>
            <a:p>
              <a:r>
                <a:rPr lang="en-US" altLang="zh-TW" dirty="0"/>
                <a:t>Constant Acceleration Model</a:t>
              </a:r>
              <a:endParaRPr lang="zh-TW" altLang="en-US" dirty="0"/>
            </a:p>
          </p:txBody>
        </p:sp>
        <p:cxnSp>
          <p:nvCxnSpPr>
            <p:cNvPr id="27" name="直線接點 26">
              <a:extLst>
                <a:ext uri="{FF2B5EF4-FFF2-40B4-BE49-F238E27FC236}">
                  <a16:creationId xmlns:a16="http://schemas.microsoft.com/office/drawing/2014/main" id="{ED8819D2-E712-4E76-A7B4-9FC49C4E45F6}"/>
                </a:ext>
              </a:extLst>
            </p:cNvPr>
            <p:cNvCxnSpPr>
              <a:cxnSpLocks/>
              <a:stCxn id="14" idx="5"/>
              <a:endCxn id="26" idx="0"/>
            </p:cNvCxnSpPr>
            <p:nvPr/>
          </p:nvCxnSpPr>
          <p:spPr>
            <a:xfrm>
              <a:off x="8751313" y="2134270"/>
              <a:ext cx="546215" cy="228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5595981" y="543253"/>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5595981" y="543253"/>
                  <a:ext cx="2720640" cy="369332"/>
                </a:xfrm>
                <a:prstGeom prst="rect">
                  <a:avLst/>
                </a:prstGeom>
                <a:blipFill>
                  <a:blip r:embed="rId4"/>
                  <a:stretch>
                    <a:fillRect b="-8197"/>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p:cNvCxnSpPr>
            <p:nvPr/>
          </p:nvCxnSpPr>
          <p:spPr>
            <a:xfrm>
              <a:off x="6956301" y="912585"/>
              <a:ext cx="725159" cy="986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endCxn id="30" idx="2"/>
            </p:cNvCxnSpPr>
            <p:nvPr/>
          </p:nvCxnSpPr>
          <p:spPr>
            <a:xfrm flipH="1" flipV="1">
              <a:off x="6956301" y="912585"/>
              <a:ext cx="83588" cy="122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endCxn id="30" idx="2"/>
            </p:cNvCxnSpPr>
            <p:nvPr/>
          </p:nvCxnSpPr>
          <p:spPr>
            <a:xfrm flipV="1">
              <a:off x="6430363" y="912585"/>
              <a:ext cx="525938" cy="157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endCxn id="30" idx="2"/>
            </p:cNvCxnSpPr>
            <p:nvPr/>
          </p:nvCxnSpPr>
          <p:spPr>
            <a:xfrm flipV="1">
              <a:off x="5809571" y="912585"/>
              <a:ext cx="1146730" cy="201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F1CEDFC-29B7-4F40-AD09-3F9301AD362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04516" y="1988615"/>
            <a:ext cx="5413783" cy="1295999"/>
          </a:xfrm>
          <a:prstGeom prst="rect">
            <a:avLst/>
          </a:prstGeom>
          <a:noFill/>
          <a:extLst>
            <a:ext uri="{909E8E84-426E-40DD-AFC4-6F175D3DCCD1}">
              <a14:hiddenFill xmlns:a14="http://schemas.microsoft.com/office/drawing/2010/main">
                <a:solidFill>
                  <a:srgbClr val="FFFFFF"/>
                </a:solidFill>
              </a14:hiddenFill>
            </a:ext>
          </a:extLst>
        </p:spPr>
      </p:pic>
      <p:sp>
        <p:nvSpPr>
          <p:cNvPr id="40" name="手繪多邊形: 圖案 39">
            <a:extLst>
              <a:ext uri="{FF2B5EF4-FFF2-40B4-BE49-F238E27FC236}">
                <a16:creationId xmlns:a16="http://schemas.microsoft.com/office/drawing/2014/main" id="{07E27B7E-2771-4018-8B46-0D124EE67E90}"/>
              </a:ext>
            </a:extLst>
          </p:cNvPr>
          <p:cNvSpPr/>
          <p:nvPr/>
        </p:nvSpPr>
        <p:spPr>
          <a:xfrm rot="21197943">
            <a:off x="1382642" y="4496683"/>
            <a:ext cx="3974048" cy="897074"/>
          </a:xfrm>
          <a:custGeom>
            <a:avLst/>
            <a:gdLst>
              <a:gd name="connsiteX0" fmla="*/ 4148667 w 4148667"/>
              <a:gd name="connsiteY0" fmla="*/ 51892 h 915492"/>
              <a:gd name="connsiteX1" fmla="*/ 2480733 w 4148667"/>
              <a:gd name="connsiteY1" fmla="*/ 94226 h 915492"/>
              <a:gd name="connsiteX2" fmla="*/ 0 w 4148667"/>
              <a:gd name="connsiteY2" fmla="*/ 915492 h 915492"/>
            </a:gdLst>
            <a:ahLst/>
            <a:cxnLst>
              <a:cxn ang="0">
                <a:pos x="connsiteX0" y="connsiteY0"/>
              </a:cxn>
              <a:cxn ang="0">
                <a:pos x="connsiteX1" y="connsiteY1"/>
              </a:cxn>
              <a:cxn ang="0">
                <a:pos x="connsiteX2" y="connsiteY2"/>
              </a:cxn>
            </a:cxnLst>
            <a:rect l="l" t="t" r="r" b="b"/>
            <a:pathLst>
              <a:path w="4148667" h="915492">
                <a:moveTo>
                  <a:pt x="4148667" y="51892"/>
                </a:moveTo>
                <a:cubicBezTo>
                  <a:pt x="3660422" y="1092"/>
                  <a:pt x="3172177" y="-49707"/>
                  <a:pt x="2480733" y="94226"/>
                </a:cubicBezTo>
                <a:cubicBezTo>
                  <a:pt x="1789289" y="238159"/>
                  <a:pt x="894644" y="576825"/>
                  <a:pt x="0" y="915492"/>
                </a:cubicBezTo>
              </a:path>
            </a:pathLst>
          </a:custGeom>
          <a:noFill/>
          <a:ln>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862D4B03-A5D1-4A68-889D-0A6CD0D5E38D}"/>
              </a:ext>
            </a:extLst>
          </p:cNvPr>
          <p:cNvCxnSpPr>
            <a:cxnSpLocks/>
          </p:cNvCxnSpPr>
          <p:nvPr/>
        </p:nvCxnSpPr>
        <p:spPr>
          <a:xfrm>
            <a:off x="6333066" y="1647134"/>
            <a:ext cx="0" cy="4171473"/>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6EE0BEDB-7F9A-42FF-A764-6D9B7A964343}"/>
              </a:ext>
            </a:extLst>
          </p:cNvPr>
          <p:cNvSpPr/>
          <p:nvPr/>
        </p:nvSpPr>
        <p:spPr>
          <a:xfrm>
            <a:off x="984591" y="3672260"/>
            <a:ext cx="1496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Observation</a:t>
            </a:r>
            <a:endParaRPr lang="zh-TW" altLang="en-US" dirty="0">
              <a:solidFill>
                <a:srgbClr val="0070C0"/>
              </a:solidFill>
            </a:endParaRPr>
          </a:p>
        </p:txBody>
      </p:sp>
      <p:sp>
        <p:nvSpPr>
          <p:cNvPr id="46" name="矩形: 圓角 45">
            <a:extLst>
              <a:ext uri="{FF2B5EF4-FFF2-40B4-BE49-F238E27FC236}">
                <a16:creationId xmlns:a16="http://schemas.microsoft.com/office/drawing/2014/main" id="{C8763DAA-0F53-4700-BF17-A0E87CEF678A}"/>
              </a:ext>
            </a:extLst>
          </p:cNvPr>
          <p:cNvSpPr/>
          <p:nvPr/>
        </p:nvSpPr>
        <p:spPr>
          <a:xfrm>
            <a:off x="6913107" y="1725766"/>
            <a:ext cx="1427448"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Prediction</a:t>
            </a:r>
            <a:endParaRPr lang="zh-TW" altLang="en-US" dirty="0">
              <a:solidFill>
                <a:srgbClr val="0070C0"/>
              </a:solidFill>
            </a:endParaRPr>
          </a:p>
        </p:txBody>
      </p:sp>
      <p:grpSp>
        <p:nvGrpSpPr>
          <p:cNvPr id="60" name="群組 59">
            <a:extLst>
              <a:ext uri="{FF2B5EF4-FFF2-40B4-BE49-F238E27FC236}">
                <a16:creationId xmlns:a16="http://schemas.microsoft.com/office/drawing/2014/main" id="{24EBAE50-844C-4775-A3DE-46E2FAA2853A}"/>
              </a:ext>
            </a:extLst>
          </p:cNvPr>
          <p:cNvGrpSpPr/>
          <p:nvPr/>
        </p:nvGrpSpPr>
        <p:grpSpPr>
          <a:xfrm>
            <a:off x="4698300" y="3888759"/>
            <a:ext cx="1228100" cy="1686430"/>
            <a:chOff x="4698300" y="3888759"/>
            <a:chExt cx="1228100" cy="1686430"/>
          </a:xfrm>
        </p:grpSpPr>
        <p:grpSp>
          <p:nvGrpSpPr>
            <p:cNvPr id="35" name="群組 34">
              <a:extLst>
                <a:ext uri="{FF2B5EF4-FFF2-40B4-BE49-F238E27FC236}">
                  <a16:creationId xmlns:a16="http://schemas.microsoft.com/office/drawing/2014/main" id="{4A181745-35C5-44B7-B58C-E63E15AB218B}"/>
                </a:ext>
              </a:extLst>
            </p:cNvPr>
            <p:cNvGrpSpPr/>
            <p:nvPr/>
          </p:nvGrpSpPr>
          <p:grpSpPr>
            <a:xfrm>
              <a:off x="4927386" y="3888759"/>
              <a:ext cx="864000" cy="864000"/>
              <a:chOff x="2003405" y="4234475"/>
              <a:chExt cx="864000" cy="864000"/>
            </a:xfrm>
          </p:grpSpPr>
          <p:sp>
            <p:nvSpPr>
              <p:cNvPr id="38" name="橢圓 37">
                <a:extLst>
                  <a:ext uri="{FF2B5EF4-FFF2-40B4-BE49-F238E27FC236}">
                    <a16:creationId xmlns:a16="http://schemas.microsoft.com/office/drawing/2014/main" id="{787176C3-E16B-4807-9F76-6715AC876B7E}"/>
                  </a:ext>
                </a:extLst>
              </p:cNvPr>
              <p:cNvSpPr/>
              <p:nvPr/>
            </p:nvSpPr>
            <p:spPr>
              <a:xfrm>
                <a:off x="2003405" y="4234475"/>
                <a:ext cx="864000" cy="864000"/>
              </a:xfrm>
              <a:prstGeom prst="ellipse">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39" name="橢圓 38">
                <a:extLst>
                  <a:ext uri="{FF2B5EF4-FFF2-40B4-BE49-F238E27FC236}">
                    <a16:creationId xmlns:a16="http://schemas.microsoft.com/office/drawing/2014/main" id="{94C546AA-3FBF-419D-A36B-0B276D84CE98}"/>
                  </a:ext>
                </a:extLst>
              </p:cNvPr>
              <p:cNvSpPr/>
              <p:nvPr/>
            </p:nvSpPr>
            <p:spPr>
              <a:xfrm>
                <a:off x="2358084" y="4590438"/>
                <a:ext cx="144000" cy="1440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文字方塊 46">
              <a:extLst>
                <a:ext uri="{FF2B5EF4-FFF2-40B4-BE49-F238E27FC236}">
                  <a16:creationId xmlns:a16="http://schemas.microsoft.com/office/drawing/2014/main" id="{E8A37E2F-8AB0-45E1-B2D4-497D4C1D7169}"/>
                </a:ext>
              </a:extLst>
            </p:cNvPr>
            <p:cNvSpPr txBox="1"/>
            <p:nvPr/>
          </p:nvSpPr>
          <p:spPr>
            <a:xfrm>
              <a:off x="4698300" y="4928858"/>
              <a:ext cx="1228100" cy="646331"/>
            </a:xfrm>
            <a:prstGeom prst="rect">
              <a:avLst/>
            </a:prstGeom>
            <a:noFill/>
          </p:spPr>
          <p:txBody>
            <a:bodyPr wrap="square" rtlCol="0">
              <a:spAutoFit/>
            </a:bodyPr>
            <a:lstStyle/>
            <a:p>
              <a:r>
                <a:rPr lang="en-US" altLang="zh-TW" dirty="0"/>
                <a:t>Dynamic Obstacle</a:t>
              </a:r>
              <a:endParaRPr lang="zh-TW" altLang="en-US" dirty="0"/>
            </a:p>
          </p:txBody>
        </p:sp>
        <p:cxnSp>
          <p:nvCxnSpPr>
            <p:cNvPr id="48" name="直線接點 47">
              <a:extLst>
                <a:ext uri="{FF2B5EF4-FFF2-40B4-BE49-F238E27FC236}">
                  <a16:creationId xmlns:a16="http://schemas.microsoft.com/office/drawing/2014/main" id="{EAA56042-02E2-40DF-85A7-39443926C21B}"/>
                </a:ext>
              </a:extLst>
            </p:cNvPr>
            <p:cNvCxnSpPr>
              <a:cxnSpLocks/>
              <a:stCxn id="38" idx="4"/>
              <a:endCxn id="47" idx="0"/>
            </p:cNvCxnSpPr>
            <p:nvPr/>
          </p:nvCxnSpPr>
          <p:spPr>
            <a:xfrm flipH="1">
              <a:off x="5312350" y="4752759"/>
              <a:ext cx="47036" cy="176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直線接點 43">
            <a:extLst>
              <a:ext uri="{FF2B5EF4-FFF2-40B4-BE49-F238E27FC236}">
                <a16:creationId xmlns:a16="http://schemas.microsoft.com/office/drawing/2014/main" id="{FAD8AE0E-EE37-4CC1-BDEC-1FDD15D0EE5C}"/>
              </a:ext>
            </a:extLst>
          </p:cNvPr>
          <p:cNvCxnSpPr>
            <a:stCxn id="13" idx="4"/>
          </p:cNvCxnSpPr>
          <p:nvPr/>
        </p:nvCxnSpPr>
        <p:spPr>
          <a:xfrm flipH="1">
            <a:off x="9350710" y="4147499"/>
            <a:ext cx="84245" cy="104658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F7848E3B-C1C5-4230-80CD-74A373DBBE31}"/>
              </a:ext>
            </a:extLst>
          </p:cNvPr>
          <p:cNvCxnSpPr>
            <a:cxnSpLocks/>
            <a:stCxn id="12" idx="5"/>
          </p:cNvCxnSpPr>
          <p:nvPr/>
        </p:nvCxnSpPr>
        <p:spPr>
          <a:xfrm>
            <a:off x="9204891" y="4262785"/>
            <a:ext cx="145819" cy="920652"/>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10681695-B504-446B-B973-D88B74ABD2CE}"/>
              </a:ext>
            </a:extLst>
          </p:cNvPr>
          <p:cNvCxnSpPr>
            <a:cxnSpLocks/>
            <a:stCxn id="11" idx="5"/>
          </p:cNvCxnSpPr>
          <p:nvPr/>
        </p:nvCxnSpPr>
        <p:spPr>
          <a:xfrm>
            <a:off x="8643802" y="4651354"/>
            <a:ext cx="706908" cy="532083"/>
          </a:xfrm>
          <a:prstGeom prst="line">
            <a:avLst/>
          </a:prstGeom>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7F679400-5B68-40C8-98E1-4C7FE2CBD86E}"/>
              </a:ext>
            </a:extLst>
          </p:cNvPr>
          <p:cNvCxnSpPr>
            <a:cxnSpLocks/>
            <a:stCxn id="10" idx="5"/>
          </p:cNvCxnSpPr>
          <p:nvPr/>
        </p:nvCxnSpPr>
        <p:spPr>
          <a:xfrm flipV="1">
            <a:off x="8061732" y="5183437"/>
            <a:ext cx="1288978" cy="10267"/>
          </a:xfrm>
          <a:prstGeom prst="line">
            <a:avLst/>
          </a:prstGeom>
        </p:spPr>
        <p:style>
          <a:lnRef idx="1">
            <a:schemeClr val="dk1"/>
          </a:lnRef>
          <a:fillRef idx="0">
            <a:schemeClr val="dk1"/>
          </a:fillRef>
          <a:effectRef idx="0">
            <a:schemeClr val="dk1"/>
          </a:effectRef>
          <a:fontRef idx="minor">
            <a:schemeClr val="tx1"/>
          </a:fontRef>
        </p:style>
      </p:cxnSp>
      <p:sp>
        <p:nvSpPr>
          <p:cNvPr id="62" name="文字方塊 61">
            <a:extLst>
              <a:ext uri="{FF2B5EF4-FFF2-40B4-BE49-F238E27FC236}">
                <a16:creationId xmlns:a16="http://schemas.microsoft.com/office/drawing/2014/main" id="{F0B41ACA-90A2-4737-8545-52FEC04D1356}"/>
              </a:ext>
            </a:extLst>
          </p:cNvPr>
          <p:cNvSpPr txBox="1"/>
          <p:nvPr/>
        </p:nvSpPr>
        <p:spPr>
          <a:xfrm>
            <a:off x="9373597" y="5183437"/>
            <a:ext cx="1570754" cy="646331"/>
          </a:xfrm>
          <a:prstGeom prst="rect">
            <a:avLst/>
          </a:prstGeom>
          <a:noFill/>
        </p:spPr>
        <p:txBody>
          <a:bodyPr wrap="square" rtlCol="0">
            <a:spAutoFit/>
          </a:bodyPr>
          <a:lstStyle/>
          <a:p>
            <a:r>
              <a:rPr lang="en-US" altLang="zh-TW" dirty="0"/>
              <a:t>Prediction by Kalman Filter</a:t>
            </a:r>
            <a:endParaRPr lang="zh-TW" altLang="en-US" dirty="0"/>
          </a:p>
        </p:txBody>
      </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91667E-6 3.7037E-6 L -0.08242 0.01319 C -0.09974 0.01527 -0.12435 0.025 -0.14961 0.03889 C -0.17865 0.05532 -0.20104 0.07014 -0.21615 0.08588 L -0.28776 0.15671 " pathEditMode="relative" rAng="20580000" ptsTypes="AAAAA">
                                      <p:cBhvr>
                                        <p:cTn id="6" dur="2000" fill="hold"/>
                                        <p:tgtEl>
                                          <p:spTgt spid="60"/>
                                        </p:tgtEl>
                                        <p:attrNameLst>
                                          <p:attrName>ppt_x</p:attrName>
                                          <p:attrName>ppt_y</p:attrName>
                                        </p:attrNameLst>
                                      </p:cBhvr>
                                      <p:rCtr x="-1472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11</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323101" cy="1663568"/>
            <a:chOff x="1502164" y="4246695"/>
            <a:chExt cx="4323101"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323101"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437663" cy="1738185"/>
            <a:chOff x="1565442" y="2563451"/>
            <a:chExt cx="6300339"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300339"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A3E0F9B-86BE-4935-8AD3-478EA94F089A}"/>
              </a:ext>
            </a:extLst>
          </p:cNvPr>
          <p:cNvPicPr>
            <a:picLocks noChangeAspect="1"/>
          </p:cNvPicPr>
          <p:nvPr/>
        </p:nvPicPr>
        <p:blipFill>
          <a:blip r:embed="rId5"/>
          <a:stretch>
            <a:fillRect/>
          </a:stretch>
        </p:blipFill>
        <p:spPr>
          <a:xfrm>
            <a:off x="605667" y="2824162"/>
            <a:ext cx="6200775" cy="1209675"/>
          </a:xfrm>
          <a:prstGeom prst="rect">
            <a:avLst/>
          </a:prstGeom>
        </p:spPr>
      </p:pic>
      <p:pic>
        <p:nvPicPr>
          <p:cNvPr id="27" name="圖片 26">
            <a:extLst>
              <a:ext uri="{FF2B5EF4-FFF2-40B4-BE49-F238E27FC236}">
                <a16:creationId xmlns:a16="http://schemas.microsoft.com/office/drawing/2014/main" id="{DB74F882-7B06-4450-BA69-0A32616BE604}"/>
              </a:ext>
            </a:extLst>
          </p:cNvPr>
          <p:cNvPicPr>
            <a:picLocks noChangeAspect="1"/>
          </p:cNvPicPr>
          <p:nvPr/>
        </p:nvPicPr>
        <p:blipFill>
          <a:blip r:embed="rId6"/>
          <a:stretch>
            <a:fillRect/>
          </a:stretch>
        </p:blipFill>
        <p:spPr>
          <a:xfrm>
            <a:off x="609312" y="4582119"/>
            <a:ext cx="3933825" cy="1209675"/>
          </a:xfrm>
          <a:prstGeom prst="rect">
            <a:avLst/>
          </a:prstGeom>
        </p:spPr>
      </p:pic>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12</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4"/>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5"/>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2"/>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3"/>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13</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14</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extLst>
              <p:ext uri="{D42A27DB-BD31-4B8C-83A1-F6EECF244321}">
                <p14:modId xmlns:p14="http://schemas.microsoft.com/office/powerpoint/2010/main" val="1838937846"/>
              </p:ext>
            </p:extLst>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Discussion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4" y="1410758"/>
            <a:ext cx="10515600" cy="4351338"/>
          </a:xfrm>
        </p:spPr>
        <p:txBody>
          <a:bodyPr/>
          <a:lstStyle/>
          <a:p>
            <a:pPr marL="0" indent="0">
              <a:buNone/>
            </a:pPr>
            <a:r>
              <a:rPr lang="en-US" altLang="zh-TW" b="1" dirty="0"/>
              <a:t>Contribution:</a:t>
            </a:r>
            <a:r>
              <a:rPr lang="zh-TW" altLang="en-US" b="1" dirty="0"/>
              <a:t> </a:t>
            </a:r>
            <a:r>
              <a:rPr lang="en-US" altLang="zh-TW" dirty="0"/>
              <a:t>this research proposes an obstacles-avoidance method that can handle unknown intentions effectively.</a:t>
            </a:r>
          </a:p>
          <a:p>
            <a:pPr marL="0" indent="0">
              <a:buNone/>
            </a:pPr>
            <a:r>
              <a:rPr lang="en-US" altLang="zh-TW" b="1" dirty="0"/>
              <a:t>Future works: </a:t>
            </a:r>
          </a:p>
          <a:p>
            <a:r>
              <a:rPr lang="en-US" altLang="zh-TW" dirty="0"/>
              <a:t>Adjust the prediction horizon or modify the step length based on the accuracy of the predictions.</a:t>
            </a:r>
          </a:p>
          <a:p>
            <a:r>
              <a:rPr lang="en-US" altLang="zh-TW" dirty="0"/>
              <a:t>Adding more dynamic obstacles to the simulations and making their movements highly irregular.</a:t>
            </a:r>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15</a:t>
            </a:fld>
            <a:endParaRPr lang="zh-TW" altLang="en-US" sz="1400" dirty="0">
              <a:solidFill>
                <a:srgbClr val="FFFF00"/>
              </a:solidFill>
            </a:endParaRPr>
          </a:p>
        </p:txBody>
      </p:sp>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17</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108" name="群組 107">
            <a:extLst>
              <a:ext uri="{FF2B5EF4-FFF2-40B4-BE49-F238E27FC236}">
                <a16:creationId xmlns:a16="http://schemas.microsoft.com/office/drawing/2014/main" id="{EAB0E793-1038-4BAF-8F76-52D734F630DE}"/>
              </a:ext>
            </a:extLst>
          </p:cNvPr>
          <p:cNvGrpSpPr/>
          <p:nvPr/>
        </p:nvGrpSpPr>
        <p:grpSpPr>
          <a:xfrm>
            <a:off x="9638509" y="1490422"/>
            <a:ext cx="2127843" cy="4380267"/>
            <a:chOff x="838200" y="1287202"/>
            <a:chExt cx="2127843" cy="4380267"/>
          </a:xfrm>
        </p:grpSpPr>
        <p:grpSp>
          <p:nvGrpSpPr>
            <p:cNvPr id="104" name="群組 103">
              <a:extLst>
                <a:ext uri="{FF2B5EF4-FFF2-40B4-BE49-F238E27FC236}">
                  <a16:creationId xmlns:a16="http://schemas.microsoft.com/office/drawing/2014/main" id="{C41095B9-7457-42A6-8DF6-8765A1A7A931}"/>
                </a:ext>
              </a:extLst>
            </p:cNvPr>
            <p:cNvGrpSpPr/>
            <p:nvPr/>
          </p:nvGrpSpPr>
          <p:grpSpPr>
            <a:xfrm>
              <a:off x="916391" y="2108875"/>
              <a:ext cx="1970399" cy="3489862"/>
              <a:chOff x="948045" y="1994576"/>
              <a:chExt cx="1970399" cy="3489862"/>
            </a:xfrm>
          </p:grpSpPr>
          <p:grpSp>
            <p:nvGrpSpPr>
              <p:cNvPr id="21" name="群組 20">
                <a:extLst>
                  <a:ext uri="{FF2B5EF4-FFF2-40B4-BE49-F238E27FC236}">
                    <a16:creationId xmlns:a16="http://schemas.microsoft.com/office/drawing/2014/main" id="{967809D4-9D4E-4444-905D-B5663C5A2969}"/>
                  </a:ext>
                </a:extLst>
              </p:cNvPr>
              <p:cNvGrpSpPr/>
              <p:nvPr/>
            </p:nvGrpSpPr>
            <p:grpSpPr>
              <a:xfrm>
                <a:off x="948045" y="2997087"/>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398045" y="2430822"/>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382229" y="2430822"/>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382229" y="2430823"/>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382229" y="2430822"/>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382229" y="2430822"/>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2621431" y="2179281"/>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1026367" y="1994576"/>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812605" y="251312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812605" y="2513121"/>
                    <a:ext cx="153909" cy="370486"/>
                  </a:xfrm>
                  <a:prstGeom prst="rect">
                    <a:avLst/>
                  </a:prstGeom>
                  <a:blipFill>
                    <a:blip r:embed="rId3"/>
                    <a:stretch>
                      <a:fillRect l="-4000" r="-1440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715220" y="2863719"/>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715220" y="2863719"/>
                    <a:ext cx="153909" cy="370486"/>
                  </a:xfrm>
                  <a:prstGeom prst="rect">
                    <a:avLst/>
                  </a:prstGeom>
                  <a:blipFill>
                    <a:blip r:embed="rId4"/>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638265" y="3214306"/>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638265" y="3214306"/>
                    <a:ext cx="153909" cy="370486"/>
                  </a:xfrm>
                  <a:prstGeom prst="rect">
                    <a:avLst/>
                  </a:prstGeom>
                  <a:blipFill>
                    <a:blip r:embed="rId5"/>
                    <a:stretch>
                      <a:fillRect l="-3846" r="-130769"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504645" y="393230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504645" y="3932308"/>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545999" y="354834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545999" y="3548341"/>
                    <a:ext cx="153909" cy="370486"/>
                  </a:xfrm>
                  <a:prstGeom prst="rect">
                    <a:avLst/>
                  </a:prstGeom>
                  <a:blipFill>
                    <a:blip r:embed="rId7"/>
                    <a:stretch>
                      <a:fillRect l="-4000" r="-140000" b="-1667"/>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581599" y="4535939"/>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grpSp>
        <p:sp>
          <p:nvSpPr>
            <p:cNvPr id="105" name="矩形: 圓角 104">
              <a:extLst>
                <a:ext uri="{FF2B5EF4-FFF2-40B4-BE49-F238E27FC236}">
                  <a16:creationId xmlns:a16="http://schemas.microsoft.com/office/drawing/2014/main" id="{EF876DD2-AFA4-4FC3-9708-C52BE5360C7D}"/>
                </a:ext>
              </a:extLst>
            </p:cNvPr>
            <p:cNvSpPr/>
            <p:nvPr/>
          </p:nvSpPr>
          <p:spPr>
            <a:xfrm>
              <a:off x="838200" y="202797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892205" y="128720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p:gr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19</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a:t>
            </a:fld>
            <a:endParaRPr lang="zh-TW" altLang="en-US" sz="3200" dirty="0">
              <a:solidFill>
                <a:srgbClr val="FFFF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a:t>
            </a:fld>
            <a:endParaRPr lang="zh-TW" altLang="en-US" sz="3200" dirty="0">
              <a:solidFill>
                <a:srgbClr val="FFFF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4</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5</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mc:Choice xmlns:a14="http://schemas.microsoft.com/office/drawing/2010/main"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pPr/>
                <a:r>
                  <a:rPr lang="en-US" altLang="zh-TW" sz="2400" dirty="0"/>
                  <a:t>(danger region)</a:t>
                </a:r>
                <a:endParaRPr lang="zh-TW" altLang="en-US" sz="2400" dirty="0"/>
              </a:p>
            </p:txBody>
          </p:sp>
        </mc:Choice>
        <mc:Fallback>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7</a:t>
            </a:fld>
            <a:endParaRPr lang="zh-TW" altLang="en-US" sz="3200" dirty="0">
              <a:solidFill>
                <a:srgbClr val="FFFF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 itself)</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8</a:t>
            </a:fld>
            <a:endParaRPr lang="zh-TW" altLang="en-US" sz="3200" dirty="0">
              <a:solidFill>
                <a:srgbClr val="FFFF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9</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13774</TotalTime>
  <Words>2586</Words>
  <Application>Microsoft Office PowerPoint</Application>
  <PresentationFormat>寬螢幕</PresentationFormat>
  <Paragraphs>339</Paragraphs>
  <Slides>19</Slides>
  <Notes>15</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Noto Sans CJK TC Regular</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Local Planning</vt:lpstr>
      <vt:lpstr>Conventional VO method</vt:lpstr>
      <vt:lpstr>Velocity Obstacle (VO)</vt:lpstr>
      <vt:lpstr>Concept of MPC</vt:lpstr>
      <vt:lpstr>Structure of proposed method</vt:lpstr>
      <vt:lpstr>Prediction</vt:lpstr>
      <vt:lpstr>Optimization</vt:lpstr>
      <vt:lpstr>Constraints</vt:lpstr>
      <vt:lpstr>Tested AMR</vt:lpstr>
      <vt:lpstr>Simulation Result</vt:lpstr>
      <vt:lpstr>Discussion</vt:lpstr>
      <vt:lpstr>PowerPoint 簡報</vt:lpstr>
      <vt:lpstr>Introduction of Path Planning</vt:lpstr>
      <vt:lpstr>Optimization step</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wangia@solab.me.ntu.edu.tw</cp:lastModifiedBy>
  <cp:revision>178</cp:revision>
  <dcterms:created xsi:type="dcterms:W3CDTF">2025-03-02T07:37:30Z</dcterms:created>
  <dcterms:modified xsi:type="dcterms:W3CDTF">2025-03-21T13:11:13Z</dcterms:modified>
</cp:coreProperties>
</file>